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2"/>
  </p:notesMasterIdLst>
  <p:handoutMasterIdLst>
    <p:handoutMasterId r:id="rId23"/>
  </p:handoutMasterIdLst>
  <p:sldIdLst>
    <p:sldId id="484" r:id="rId4"/>
    <p:sldId id="608" r:id="rId5"/>
    <p:sldId id="610" r:id="rId6"/>
    <p:sldId id="612" r:id="rId7"/>
    <p:sldId id="613" r:id="rId8"/>
    <p:sldId id="614" r:id="rId9"/>
    <p:sldId id="615" r:id="rId10"/>
    <p:sldId id="616" r:id="rId11"/>
    <p:sldId id="617" r:id="rId12"/>
    <p:sldId id="626" r:id="rId13"/>
    <p:sldId id="618" r:id="rId14"/>
    <p:sldId id="619" r:id="rId15"/>
    <p:sldId id="620" r:id="rId16"/>
    <p:sldId id="621" r:id="rId17"/>
    <p:sldId id="622" r:id="rId18"/>
    <p:sldId id="624" r:id="rId19"/>
    <p:sldId id="623" r:id="rId20"/>
    <p:sldId id="625" r:id="rId21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7" userDrawn="1">
          <p15:clr>
            <a:srgbClr val="A4A3A4"/>
          </p15:clr>
        </p15:guide>
        <p15:guide id="2" pos="27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107" d="100"/>
          <a:sy n="107" d="100"/>
        </p:scale>
        <p:origin x="1326" y="108"/>
      </p:cViewPr>
      <p:guideLst>
        <p:guide orient="horz" pos="2207"/>
        <p:guide pos="27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227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650" y="2369542"/>
            <a:ext cx="78867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98.xml"/><Relationship Id="rId3" Type="http://schemas.openxmlformats.org/officeDocument/2006/relationships/image" Target="../media/image11.png"/><Relationship Id="rId2" Type="http://schemas.openxmlformats.org/officeDocument/2006/relationships/tags" Target="../tags/tag197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01.xml"/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wmf"/><Relationship Id="rId8" Type="http://schemas.openxmlformats.org/officeDocument/2006/relationships/oleObject" Target="../embeddings/oleObject1.bin"/><Relationship Id="rId7" Type="http://schemas.openxmlformats.org/officeDocument/2006/relationships/tags" Target="../tags/tag207.xml"/><Relationship Id="rId6" Type="http://schemas.openxmlformats.org/officeDocument/2006/relationships/tags" Target="../tags/tag206.xml"/><Relationship Id="rId5" Type="http://schemas.openxmlformats.org/officeDocument/2006/relationships/tags" Target="../tags/tag205.xml"/><Relationship Id="rId4" Type="http://schemas.openxmlformats.org/officeDocument/2006/relationships/tags" Target="../tags/tag204.xml"/><Relationship Id="rId3" Type="http://schemas.openxmlformats.org/officeDocument/2006/relationships/tags" Target="../tags/tag203.xml"/><Relationship Id="rId2" Type="http://schemas.openxmlformats.org/officeDocument/2006/relationships/tags" Target="../tags/tag202.xml"/><Relationship Id="rId15" Type="http://schemas.openxmlformats.org/officeDocument/2006/relationships/vmlDrawing" Target="../drawings/vmlDrawing1.v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208.xml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image" Target="../media/image21.png"/><Relationship Id="rId7" Type="http://schemas.openxmlformats.org/officeDocument/2006/relationships/image" Target="../media/image20.png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tags" Target="../tags/tag209.xml"/><Relationship Id="rId10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11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17.xml"/><Relationship Id="rId8" Type="http://schemas.openxmlformats.org/officeDocument/2006/relationships/tags" Target="../tags/tag216.xml"/><Relationship Id="rId7" Type="http://schemas.openxmlformats.org/officeDocument/2006/relationships/image" Target="../media/image25.png"/><Relationship Id="rId6" Type="http://schemas.openxmlformats.org/officeDocument/2006/relationships/tags" Target="../tags/tag215.xml"/><Relationship Id="rId5" Type="http://schemas.openxmlformats.org/officeDocument/2006/relationships/tags" Target="../tags/tag214.xml"/><Relationship Id="rId4" Type="http://schemas.openxmlformats.org/officeDocument/2006/relationships/tags" Target="../tags/tag213.xml"/><Relationship Id="rId3" Type="http://schemas.openxmlformats.org/officeDocument/2006/relationships/tags" Target="../tags/tag212.xml"/><Relationship Id="rId2" Type="http://schemas.openxmlformats.org/officeDocument/2006/relationships/image" Target="../media/image24.png"/><Relationship Id="rId17" Type="http://schemas.openxmlformats.org/officeDocument/2006/relationships/slideLayout" Target="../slideLayouts/slideLayout18.xml"/><Relationship Id="rId16" Type="http://schemas.openxmlformats.org/officeDocument/2006/relationships/tags" Target="../tags/tag221.xml"/><Relationship Id="rId15" Type="http://schemas.openxmlformats.org/officeDocument/2006/relationships/image" Target="../media/image28.png"/><Relationship Id="rId14" Type="http://schemas.openxmlformats.org/officeDocument/2006/relationships/image" Target="../media/image27.png"/><Relationship Id="rId13" Type="http://schemas.openxmlformats.org/officeDocument/2006/relationships/tags" Target="../tags/tag220.xml"/><Relationship Id="rId12" Type="http://schemas.openxmlformats.org/officeDocument/2006/relationships/tags" Target="../tags/tag219.xml"/><Relationship Id="rId11" Type="http://schemas.openxmlformats.org/officeDocument/2006/relationships/tags" Target="../tags/tag218.xml"/><Relationship Id="rId10" Type="http://schemas.openxmlformats.org/officeDocument/2006/relationships/image" Target="../media/image26.png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223.xml"/><Relationship Id="rId2" Type="http://schemas.openxmlformats.org/officeDocument/2006/relationships/tags" Target="../tags/tag222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224.xml"/><Relationship Id="rId2" Type="http://schemas.openxmlformats.org/officeDocument/2006/relationships/image" Target="../media/image29.png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226.xml"/><Relationship Id="rId1" Type="http://schemas.openxmlformats.org/officeDocument/2006/relationships/tags" Target="../tags/tag225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36.xml"/><Relationship Id="rId6" Type="http://schemas.openxmlformats.org/officeDocument/2006/relationships/image" Target="../media/image7.emf"/><Relationship Id="rId5" Type="http://schemas.openxmlformats.org/officeDocument/2006/relationships/tags" Target="../tags/tag135.xml"/><Relationship Id="rId4" Type="http://schemas.openxmlformats.org/officeDocument/2006/relationships/image" Target="../media/image6.emf"/><Relationship Id="rId3" Type="http://schemas.openxmlformats.org/officeDocument/2006/relationships/tags" Target="../tags/tag134.xml"/><Relationship Id="rId2" Type="http://schemas.openxmlformats.org/officeDocument/2006/relationships/image" Target="../media/image5.emf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image" Target="../media/image8.emf"/><Relationship Id="rId2" Type="http://schemas.openxmlformats.org/officeDocument/2006/relationships/tags" Target="../tags/tag13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47.xml"/><Relationship Id="rId8" Type="http://schemas.openxmlformats.org/officeDocument/2006/relationships/tags" Target="../tags/tag146.xml"/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0" Type="http://schemas.openxmlformats.org/officeDocument/2006/relationships/slideLayout" Target="../slideLayouts/slideLayout18.xml"/><Relationship Id="rId5" Type="http://schemas.openxmlformats.org/officeDocument/2006/relationships/tags" Target="../tags/tag143.xml"/><Relationship Id="rId49" Type="http://schemas.openxmlformats.org/officeDocument/2006/relationships/tags" Target="../tags/tag187.xml"/><Relationship Id="rId48" Type="http://schemas.openxmlformats.org/officeDocument/2006/relationships/tags" Target="../tags/tag186.xml"/><Relationship Id="rId47" Type="http://schemas.openxmlformats.org/officeDocument/2006/relationships/tags" Target="../tags/tag185.xml"/><Relationship Id="rId46" Type="http://schemas.openxmlformats.org/officeDocument/2006/relationships/tags" Target="../tags/tag184.xml"/><Relationship Id="rId45" Type="http://schemas.openxmlformats.org/officeDocument/2006/relationships/tags" Target="../tags/tag183.xml"/><Relationship Id="rId44" Type="http://schemas.openxmlformats.org/officeDocument/2006/relationships/tags" Target="../tags/tag182.xml"/><Relationship Id="rId43" Type="http://schemas.openxmlformats.org/officeDocument/2006/relationships/tags" Target="../tags/tag181.xml"/><Relationship Id="rId42" Type="http://schemas.openxmlformats.org/officeDocument/2006/relationships/tags" Target="../tags/tag180.xml"/><Relationship Id="rId41" Type="http://schemas.openxmlformats.org/officeDocument/2006/relationships/tags" Target="../tags/tag179.xml"/><Relationship Id="rId40" Type="http://schemas.openxmlformats.org/officeDocument/2006/relationships/tags" Target="../tags/tag178.xml"/><Relationship Id="rId4" Type="http://schemas.openxmlformats.org/officeDocument/2006/relationships/tags" Target="../tags/tag142.xml"/><Relationship Id="rId39" Type="http://schemas.openxmlformats.org/officeDocument/2006/relationships/tags" Target="../tags/tag177.xml"/><Relationship Id="rId38" Type="http://schemas.openxmlformats.org/officeDocument/2006/relationships/tags" Target="../tags/tag176.xml"/><Relationship Id="rId37" Type="http://schemas.openxmlformats.org/officeDocument/2006/relationships/tags" Target="../tags/tag175.xml"/><Relationship Id="rId36" Type="http://schemas.openxmlformats.org/officeDocument/2006/relationships/tags" Target="../tags/tag174.xml"/><Relationship Id="rId35" Type="http://schemas.openxmlformats.org/officeDocument/2006/relationships/tags" Target="../tags/tag173.xml"/><Relationship Id="rId34" Type="http://schemas.openxmlformats.org/officeDocument/2006/relationships/tags" Target="../tags/tag172.xml"/><Relationship Id="rId33" Type="http://schemas.openxmlformats.org/officeDocument/2006/relationships/tags" Target="../tags/tag171.xml"/><Relationship Id="rId32" Type="http://schemas.openxmlformats.org/officeDocument/2006/relationships/tags" Target="../tags/tag170.xml"/><Relationship Id="rId31" Type="http://schemas.openxmlformats.org/officeDocument/2006/relationships/tags" Target="../tags/tag169.xml"/><Relationship Id="rId30" Type="http://schemas.openxmlformats.org/officeDocument/2006/relationships/tags" Target="../tags/tag168.xml"/><Relationship Id="rId3" Type="http://schemas.openxmlformats.org/officeDocument/2006/relationships/tags" Target="../tags/tag141.xml"/><Relationship Id="rId29" Type="http://schemas.openxmlformats.org/officeDocument/2006/relationships/tags" Target="../tags/tag167.xml"/><Relationship Id="rId28" Type="http://schemas.openxmlformats.org/officeDocument/2006/relationships/tags" Target="../tags/tag166.xml"/><Relationship Id="rId27" Type="http://schemas.openxmlformats.org/officeDocument/2006/relationships/tags" Target="../tags/tag165.xml"/><Relationship Id="rId26" Type="http://schemas.openxmlformats.org/officeDocument/2006/relationships/tags" Target="../tags/tag164.xml"/><Relationship Id="rId25" Type="http://schemas.openxmlformats.org/officeDocument/2006/relationships/tags" Target="../tags/tag163.xml"/><Relationship Id="rId24" Type="http://schemas.openxmlformats.org/officeDocument/2006/relationships/tags" Target="../tags/tag162.xml"/><Relationship Id="rId23" Type="http://schemas.openxmlformats.org/officeDocument/2006/relationships/tags" Target="../tags/tag161.xml"/><Relationship Id="rId22" Type="http://schemas.openxmlformats.org/officeDocument/2006/relationships/tags" Target="../tags/tag160.xml"/><Relationship Id="rId21" Type="http://schemas.openxmlformats.org/officeDocument/2006/relationships/tags" Target="../tags/tag159.xml"/><Relationship Id="rId20" Type="http://schemas.openxmlformats.org/officeDocument/2006/relationships/tags" Target="../tags/tag158.xml"/><Relationship Id="rId2" Type="http://schemas.openxmlformats.org/officeDocument/2006/relationships/tags" Target="../tags/tag140.xml"/><Relationship Id="rId19" Type="http://schemas.openxmlformats.org/officeDocument/2006/relationships/tags" Target="../tags/tag157.xml"/><Relationship Id="rId18" Type="http://schemas.openxmlformats.org/officeDocument/2006/relationships/tags" Target="../tags/tag156.xml"/><Relationship Id="rId17" Type="http://schemas.openxmlformats.org/officeDocument/2006/relationships/tags" Target="../tags/tag155.xml"/><Relationship Id="rId16" Type="http://schemas.openxmlformats.org/officeDocument/2006/relationships/tags" Target="../tags/tag154.xml"/><Relationship Id="rId15" Type="http://schemas.openxmlformats.org/officeDocument/2006/relationships/tags" Target="../tags/tag153.xml"/><Relationship Id="rId14" Type="http://schemas.openxmlformats.org/officeDocument/2006/relationships/tags" Target="../tags/tag152.xml"/><Relationship Id="rId13" Type="http://schemas.openxmlformats.org/officeDocument/2006/relationships/tags" Target="../tags/tag151.xml"/><Relationship Id="rId12" Type="http://schemas.openxmlformats.org/officeDocument/2006/relationships/tags" Target="../tags/tag150.xml"/><Relationship Id="rId11" Type="http://schemas.openxmlformats.org/officeDocument/2006/relationships/tags" Target="../tags/tag149.xml"/><Relationship Id="rId10" Type="http://schemas.openxmlformats.org/officeDocument/2006/relationships/tags" Target="../tags/tag148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94.xml"/><Relationship Id="rId6" Type="http://schemas.openxmlformats.org/officeDocument/2006/relationships/tags" Target="../tags/tag193.xml"/><Relationship Id="rId5" Type="http://schemas.openxmlformats.org/officeDocument/2006/relationships/tags" Target="../tags/tag192.xml"/><Relationship Id="rId4" Type="http://schemas.openxmlformats.org/officeDocument/2006/relationships/tags" Target="../tags/tag191.xml"/><Relationship Id="rId3" Type="http://schemas.openxmlformats.org/officeDocument/2006/relationships/image" Target="../media/image9.emf"/><Relationship Id="rId2" Type="http://schemas.openxmlformats.org/officeDocument/2006/relationships/tags" Target="../tags/tag190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96.xml"/><Relationship Id="rId3" Type="http://schemas.openxmlformats.org/officeDocument/2006/relationships/image" Target="../media/image10.emf"/><Relationship Id="rId2" Type="http://schemas.openxmlformats.org/officeDocument/2006/relationships/tags" Target="../tags/tag195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948" y="6280004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38935" y="2237105"/>
            <a:ext cx="6287770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800" y="2934335"/>
            <a:ext cx="85864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直流电源供电电路的分析与测试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48535" y="3577590"/>
            <a:ext cx="5538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单元4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支路电流法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61975" y="1458278"/>
            <a:ext cx="8592820" cy="1383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练习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：下图中有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__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条支路，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___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个节点，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___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个回路，</a:t>
            </a:r>
            <a:endParaRPr lang="en-US" altLang="zh-CN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___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个网孔。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4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540" y="3042285"/>
            <a:ext cx="397954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799" y="1676400"/>
            <a:ext cx="7696201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支路电流法是以支路电流为未知量，直接应用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，分别对节点和回路列出所需的方程式，然后联立求解出各未知电流。</a:t>
            </a:r>
            <a:endParaRPr kumimoji="1"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799" y="3657600"/>
            <a:ext cx="7980839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一个具有</a:t>
            </a:r>
            <a:r>
              <a:rPr kumimoji="1" lang="en-US" altLang="zh-CN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条支路、</a:t>
            </a:r>
            <a:r>
              <a:rPr kumimoji="1" lang="en-US" altLang="zh-CN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个节点的电路，根据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可列出（</a:t>
            </a:r>
            <a:r>
              <a:rPr kumimoji="1" lang="en-US" altLang="zh-CN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－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）个独立的节点电流方程式，根据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可列出</a:t>
            </a:r>
            <a:r>
              <a:rPr kumimoji="1" lang="en-US" altLang="zh-CN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－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(n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－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1)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个独立的回路电压方程式。</a:t>
            </a:r>
            <a:endParaRPr kumimoji="1"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28599" y="1462088"/>
            <a:ext cx="4499043" cy="95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）电路的支路数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b=3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，支路电流有</a:t>
            </a:r>
            <a:r>
              <a:rPr kumimoji="1" lang="en-US" altLang="zh-CN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kumimoji="1"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 </a:t>
            </a:r>
            <a:r>
              <a:rPr kumimoji="1" lang="zh-CN" altLang="en-US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kumimoji="1" lang="en-US" altLang="zh-CN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kumimoji="1"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kumimoji="1" lang="zh-CN" altLang="en-US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 </a:t>
            </a:r>
            <a:r>
              <a:rPr kumimoji="1" lang="en-US" altLang="zh-CN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kumimoji="1"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三个。</a:t>
            </a:r>
            <a:endParaRPr kumimoji="1"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2503893"/>
            <a:ext cx="4342130" cy="95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）节点数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n=2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，可列出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kumimoji="1"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－1=1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个独立的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方程。</a:t>
            </a:r>
            <a:endParaRPr kumimoji="1"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77850" y="3627278"/>
            <a:ext cx="1447800" cy="521970"/>
          </a:xfrm>
          <a:prstGeom prst="rect">
            <a:avLst/>
          </a:pr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节点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kumimoji="1"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kumimoji="1" lang="en-US" altLang="zh-CN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7402" y="4222189"/>
            <a:ext cx="80772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）独立的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方程数为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－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－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1)=2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个。</a:t>
            </a:r>
            <a:endParaRPr kumimoji="1"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301750" y="4845685"/>
            <a:ext cx="1524000" cy="583565"/>
          </a:xfrm>
          <a:prstGeom prst="rect">
            <a:avLst/>
          </a:pr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回路</a:t>
            </a:r>
            <a:r>
              <a:rPr kumimoji="1"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endParaRPr kumimoji="1" lang="en-US" altLang="zh-CN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19200" y="5638800"/>
            <a:ext cx="1447800" cy="583565"/>
          </a:xfrm>
          <a:prstGeom prst="rect">
            <a:avLst/>
          </a:pr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回路</a:t>
            </a:r>
            <a:r>
              <a:rPr kumimoji="1"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Ⅱ</a:t>
            </a:r>
            <a:endParaRPr kumimoji="1" lang="en-US" altLang="zh-CN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8" name="文本框 7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0" name="文本框 9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4" name="对象 13"/>
          <p:cNvGraphicFramePr/>
          <p:nvPr/>
        </p:nvGraphicFramePr>
        <p:xfrm>
          <a:off x="4880610" y="1334770"/>
          <a:ext cx="4129405" cy="2576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8" imgW="3705225" imgH="2371725" progId="Paint.Picture">
                  <p:embed/>
                </p:oleObj>
              </mc:Choice>
              <mc:Fallback>
                <p:oleObj name="" r:id="rId8" imgW="3705225" imgH="2371725" progId="Paint.Picture">
                  <p:embed/>
                  <p:pic>
                    <p:nvPicPr>
                      <p:cNvPr id="0" name="图片 1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80610" y="1334770"/>
                        <a:ext cx="4129405" cy="25761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6" name="矩形 15"/>
              <p:cNvSpPr/>
              <p:nvPr/>
            </p:nvSpPr>
            <p:spPr>
              <a:xfrm>
                <a:off x="2233930" y="3627120"/>
                <a:ext cx="2336800" cy="52197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0</m:t>
                      </m:r>
                    </m:oMath>
                  </m:oMathPara>
                </a14:m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3930" y="3627120"/>
                <a:ext cx="2336800" cy="521970"/>
              </a:xfrm>
              <a:prstGeom prst="rect">
                <a:avLst/>
              </a:prstGeom>
              <a:blipFill rotWithShape="1">
                <a:blip r:embed="rId10"/>
                <a:stretch>
                  <a:fillRect l="-299" t="-1217" r="-272" b="-1217"/>
                </a:stretch>
              </a:blip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矩形 16"/>
              <p:cNvSpPr/>
              <p:nvPr/>
            </p:nvSpPr>
            <p:spPr>
              <a:xfrm>
                <a:off x="3429000" y="4845685"/>
                <a:ext cx="2644775" cy="598805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𝑠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4845685"/>
                <a:ext cx="2644775" cy="598805"/>
              </a:xfrm>
              <a:prstGeom prst="rect">
                <a:avLst/>
              </a:prstGeom>
              <a:blipFill rotWithShape="1">
                <a:blip r:embed="rId11"/>
                <a:stretch>
                  <a:fillRect l="-240" t="-1060" r="-240" b="-1060"/>
                </a:stretch>
              </a:blip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矩形 28"/>
              <p:cNvSpPr/>
              <p:nvPr/>
            </p:nvSpPr>
            <p:spPr>
              <a:xfrm>
                <a:off x="3429000" y="5638800"/>
                <a:ext cx="2644775" cy="598805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𝑠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5638800"/>
                <a:ext cx="2644775" cy="598805"/>
              </a:xfrm>
              <a:prstGeom prst="rect">
                <a:avLst/>
              </a:prstGeom>
              <a:blipFill rotWithShape="1">
                <a:blip r:embed="rId12"/>
                <a:stretch>
                  <a:fillRect l="-240" t="-1060" r="-240" b="-1060"/>
                </a:stretch>
              </a:blip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 autoUpdateAnimBg="0"/>
      <p:bldP spid="19" grpId="0" bldLvl="0" animBg="1" autoUpdateAnimBg="0"/>
      <p:bldP spid="22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66395" y="4375785"/>
            <a:ext cx="7372985" cy="4876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6568" y="1221048"/>
            <a:ext cx="757790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2.4.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如图所示电路，求各支路电流。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866" y="1954183"/>
            <a:ext cx="3891774" cy="2162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52" y="5760556"/>
            <a:ext cx="2344738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12" y="6365729"/>
            <a:ext cx="2422525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6" name="文本框 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365760" y="4435475"/>
                <a:ext cx="7997190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/>
                  <a:t>运用基尔霍夫电流定律对节点</a:t>
                </a:r>
                <a:r>
                  <a:rPr lang="en-US" altLang="zh-CN"/>
                  <a:t>a</a:t>
                </a:r>
                <a:r>
                  <a:rPr lang="zh-CN" altLang="en-US"/>
                  <a:t>列出节点电流方程为：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3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0</m:t>
                    </m:r>
                  </m:oMath>
                </a14:m>
                <a:endParaRPr lang="zh-CN" altLang="en-US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" y="4435475"/>
                <a:ext cx="7997190" cy="3683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/>
          <p:cNvSpPr/>
          <p:nvPr/>
        </p:nvSpPr>
        <p:spPr>
          <a:xfrm>
            <a:off x="381635" y="4997450"/>
            <a:ext cx="7372985" cy="4876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65760" y="5083810"/>
            <a:ext cx="69900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再根据基尔霍夫电压定律列出</a:t>
            </a:r>
            <a:r>
              <a:rPr lang="en-US" altLang="zh-CN"/>
              <a:t>b-(n-1)</a:t>
            </a:r>
            <a:r>
              <a:rPr lang="zh-CN" altLang="en-US"/>
              <a:t>个方程，通常利用网孔列出。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矩形 11"/>
              <p:cNvSpPr/>
              <p:nvPr/>
            </p:nvSpPr>
            <p:spPr>
              <a:xfrm>
                <a:off x="3223895" y="5732145"/>
                <a:ext cx="2336800" cy="424815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0</m:t>
                      </m:r>
                    </m:oMath>
                  </m:oMathPara>
                </a14:m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895" y="5732145"/>
                <a:ext cx="2336800" cy="424815"/>
              </a:xfrm>
              <a:prstGeom prst="rect">
                <a:avLst/>
              </a:prstGeom>
              <a:blipFill rotWithShape="1">
                <a:blip r:embed="rId7"/>
                <a:stretch>
                  <a:fillRect l="-272" t="-1495" r="-272" b="-1495"/>
                </a:stretch>
              </a:blip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矩形 12"/>
              <p:cNvSpPr/>
              <p:nvPr/>
            </p:nvSpPr>
            <p:spPr>
              <a:xfrm>
                <a:off x="3223895" y="6326505"/>
                <a:ext cx="2646045" cy="42545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0</m:t>
                      </m:r>
                    </m:oMath>
                  </m:oMathPara>
                </a14:m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895" y="6326505"/>
                <a:ext cx="2646045" cy="425450"/>
              </a:xfrm>
              <a:prstGeom prst="rect">
                <a:avLst/>
              </a:prstGeom>
              <a:blipFill rotWithShape="1">
                <a:blip r:embed="rId8"/>
                <a:stretch>
                  <a:fillRect l="-240" t="-1493" r="-240" b="-1493"/>
                </a:stretch>
              </a:blip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9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1676400"/>
            <a:ext cx="88042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736" y="2817439"/>
            <a:ext cx="3697288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430" y="1217295"/>
            <a:ext cx="4072890" cy="216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矩形 8"/>
          <p:cNvSpPr/>
          <p:nvPr>
            <p:custDataLst>
              <p:tags r:id="rId3"/>
            </p:custDataLst>
          </p:nvPr>
        </p:nvSpPr>
        <p:spPr>
          <a:xfrm>
            <a:off x="1297305" y="3558540"/>
            <a:ext cx="5761355" cy="94551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297305" y="4652645"/>
            <a:ext cx="5716905" cy="7461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1281430" y="4739005"/>
                <a:ext cx="5742305" cy="645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>
                    <a:sym typeface="+mn-ea"/>
                  </a:rPr>
                  <a:t>(2) </a:t>
                </a:r>
                <a:r>
                  <a:rPr lang="zh-CN" altLang="en-US"/>
                  <a:t>再根据基尔霍夫电压定律列出</a:t>
                </a:r>
                <a:r>
                  <a:rPr lang="zh-CN"/>
                  <a:t>网孔电压</a:t>
                </a:r>
                <a:r>
                  <a:rPr lang="zh-CN" altLang="en-US"/>
                  <a:t>方程：</a:t>
                </a:r>
                <a:endParaRPr lang="zh-CN" altLang="en-US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10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30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0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6"/>
                </p:custDataLst>
              </p:nvPr>
            </p:nvSpPr>
            <p:spPr>
              <a:xfrm>
                <a:off x="1281430" y="4739005"/>
                <a:ext cx="5742305" cy="64516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1297305" y="3558540"/>
                <a:ext cx="5725795" cy="9220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/>
                  <a:t>(1) </a:t>
                </a:r>
                <a:r>
                  <a:rPr lang="zh-CN" altLang="en-US"/>
                  <a:t>根据基尔霍夫电流定律列出节点电流方程为：</a:t>
                </a:r>
                <a:endParaRPr lang="zh-CN" altLang="en-US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0</m:t>
                      </m:r>
                    </m:oMath>
                  </m:oMathPara>
                </a14:m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ctr"/>
                <a:r>
                  <a:rPr lang="zh-CN" altLang="en-US"/>
                  <a:t>即</a:t>
                </a:r>
                <a:r>
                  <a:rPr lang="en-US" altLang="zh-CN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+</m:t>
                    </m:r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3</m:t>
                    </m:r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0</m:t>
                    </m:r>
                  </m:oMath>
                </a14:m>
                <a:endParaRPr lang="zh-CN" altLang="en-US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9"/>
                </p:custDataLst>
              </p:nvPr>
            </p:nvSpPr>
            <p:spPr>
              <a:xfrm>
                <a:off x="1297305" y="3558540"/>
                <a:ext cx="5725795" cy="9220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1297305" y="5503545"/>
            <a:ext cx="5716905" cy="7645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281430" y="5589905"/>
                <a:ext cx="5742305" cy="55753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>
                    <a:sym typeface="+mn-ea"/>
                  </a:rPr>
                  <a:t>(3) </a:t>
                </a:r>
                <a:r>
                  <a:rPr lang="zh-CN" altLang="en-US"/>
                  <a:t>联立方程：</a:t>
                </a:r>
                <a:r>
                  <a:rPr lang="en-US" altLang="zh-CN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+</m:t>
                    </m:r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3</m:t>
                    </m:r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charset="0"/>
                        <a:cs typeface="Cambria Math" panose="02040503050406030204" charset="0"/>
                      </a:rPr>
                      <m:t>0</m:t>
                    </m:r>
                  </m:oMath>
                </a14:m>
                <a:endParaRPr lang="zh-CN" altLang="en-US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10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30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0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3"/>
                </p:custDataLst>
              </p:nvPr>
            </p:nvSpPr>
            <p:spPr>
              <a:xfrm>
                <a:off x="1281430" y="5589905"/>
                <a:ext cx="5742305" cy="557530"/>
              </a:xfrm>
              <a:prstGeom prst="rect">
                <a:avLst/>
              </a:prstGeom>
              <a:blipFill rotWithShape="1">
                <a:blip r:embed="rId14"/>
                <a:stretch>
                  <a:fillRect b="-66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左大括号 6"/>
          <p:cNvSpPr/>
          <p:nvPr/>
        </p:nvSpPr>
        <p:spPr>
          <a:xfrm>
            <a:off x="3082290" y="5547360"/>
            <a:ext cx="75565" cy="678180"/>
          </a:xfrm>
          <a:prstGeom prst="leftBrace">
            <a:avLst/>
          </a:prstGeom>
          <a:solidFill>
            <a:schemeClr val="tx1"/>
          </a:solidFill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矩形 13"/>
              <p:cNvSpPr/>
              <p:nvPr/>
            </p:nvSpPr>
            <p:spPr>
              <a:xfrm>
                <a:off x="2134870" y="6353175"/>
                <a:ext cx="3545840" cy="424815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解得：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2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𝐴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;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𝐴</m:t>
                      </m:r>
                    </m:oMath>
                  </m:oMathPara>
                </a14:m>
                <a:endParaRPr lang="en-US" altLang="zh-CN" i="1">
                  <a:solidFill>
                    <a:schemeClr val="tx1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4870" y="6353175"/>
                <a:ext cx="3545840" cy="424815"/>
              </a:xfrm>
              <a:prstGeom prst="rect">
                <a:avLst/>
              </a:prstGeom>
              <a:blipFill rotWithShape="1">
                <a:blip r:embed="rId15"/>
                <a:stretch>
                  <a:fillRect l="-179" t="-1495" r="-179" b="-1495"/>
                </a:stretch>
              </a:blip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6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50563" y="2574671"/>
            <a:ext cx="8250239" cy="2399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支路、节点、网孔和回路的定义</a:t>
            </a:r>
            <a:endParaRPr lang="en-US" altLang="zh-CN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支路电流法求解过程和步骤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Users\Administrator\AppData\Roaming\Tencent\Users\503123847\QQ\WinTemp\RichOle\E~~R5VHORQ6Y5OJILO3]N(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5028" y="2053720"/>
            <a:ext cx="2389493" cy="232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7" name="文本框 6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39839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5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0825" y="1875155"/>
            <a:ext cx="224917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本项目知识点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1031133" y="2821887"/>
            <a:ext cx="7750484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掌握电阻元件的串并联；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深刻理解电压源与电流源的等效变换；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熟练掌握基尔霍夫定律；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熟练掌握支路电流法的应用；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掌握叠加定理、戴维宁定理。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5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buClrTx/>
              <a:buSzTx/>
              <a:buFontTx/>
            </a:pPr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模块2　直流电源供电电路的分析与测试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11125" y="25844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圆角矩形 3"/>
          <p:cNvSpPr/>
          <p:nvPr/>
        </p:nvSpPr>
        <p:spPr>
          <a:xfrm>
            <a:off x="104140" y="996950"/>
            <a:ext cx="8902065" cy="586168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11125" y="1370965"/>
            <a:ext cx="9039860" cy="55695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/>
              <a:t>电气王国的不二法宝：支路电流法</a:t>
            </a:r>
            <a:endParaRPr lang="zh-CN" altLang="en-US" b="1"/>
          </a:p>
          <a:p>
            <a:r>
              <a:rPr lang="en-US" altLang="zh-CN"/>
              <a:t>       </a:t>
            </a:r>
            <a:r>
              <a:rPr lang="zh-CN" altLang="en-US" sz="1600"/>
              <a:t>在一个遥远的电气王国里，居住着一群聪明的电流精灵。这些精灵们负责管理王国中的各种电路，确保它们正常运行。有一天，国王发现他的城堡中的照明系统出现了问题，有些灯泡忽明忽暗，无法正常工作。为了找出问题所在，国王决定召集最聪明的电流精灵们，使用一种古老而强大的方法</a:t>
            </a:r>
            <a:r>
              <a:rPr lang="en-US" altLang="zh-CN" sz="1600"/>
              <a:t>——</a:t>
            </a:r>
            <a:r>
              <a:rPr lang="zh-CN" altLang="en-US" sz="1600"/>
              <a:t>支路电流法，来诊断和修复电路。</a:t>
            </a:r>
            <a:endParaRPr lang="zh-CN" altLang="en-US" sz="1600"/>
          </a:p>
          <a:p>
            <a:r>
              <a:rPr lang="zh-CN" altLang="en-US" sz="1600"/>
              <a:t>支路电流法是一种分析复杂电路中各支路电流的方法。它基于基尔霍夫电流定律（</a:t>
            </a:r>
            <a:r>
              <a:rPr lang="en-US" altLang="zh-CN" sz="1600"/>
              <a:t>KCL</a:t>
            </a:r>
            <a:r>
              <a:rPr lang="zh-CN" altLang="en-US" sz="1600"/>
              <a:t>）和电压定律（</a:t>
            </a:r>
            <a:r>
              <a:rPr lang="en-US" altLang="zh-CN" sz="1600"/>
              <a:t>KVL</a:t>
            </a:r>
            <a:r>
              <a:rPr lang="zh-CN" altLang="en-US" sz="1600"/>
              <a:t>），通过设定未知电流变量，建立方程组来求解。</a:t>
            </a:r>
            <a:endParaRPr lang="zh-CN" altLang="en-US" sz="1600"/>
          </a:p>
          <a:p>
            <a:r>
              <a:rPr lang="en-US" altLang="zh-CN" sz="1600"/>
              <a:t>       </a:t>
            </a:r>
            <a:r>
              <a:rPr lang="zh-CN" altLang="en-US" sz="1600"/>
              <a:t>首先，电流精灵们来到了城堡的电路控制室，这里布满了错综复杂的电线和开关。他们决定将整个电路系统划分为若干个节点和支路。每个节点是电流精灵们休息和交流的地方，而每条支路则是电流精灵们通行的路径。</a:t>
            </a:r>
            <a:endParaRPr lang="zh-CN" altLang="en-US" sz="1600"/>
          </a:p>
          <a:p>
            <a:r>
              <a:rPr lang="en-US" altLang="zh-CN" sz="1600"/>
              <a:t>       </a:t>
            </a:r>
            <a:r>
              <a:rPr lang="zh-CN" altLang="en-US" sz="1600"/>
              <a:t>电流精灵们首先使用基尔霍夫电流定律（</a:t>
            </a:r>
            <a:r>
              <a:rPr lang="en-US" altLang="zh-CN" sz="1600"/>
              <a:t>KCL</a:t>
            </a:r>
            <a:r>
              <a:rPr lang="zh-CN" altLang="en-US" sz="1600"/>
              <a:t>），它告诉精灵们在每个节点处，流入节点的电流之和等于流出节点的电流之和。电流精灵们在每个节点处仔细记录了这些信息，为接下来的计算打下了基础。接着，精灵们使用基尔霍夫电压定律（</a:t>
            </a:r>
            <a:r>
              <a:rPr lang="en-US" altLang="zh-CN" sz="1600"/>
              <a:t>KVL</a:t>
            </a:r>
            <a:r>
              <a:rPr lang="zh-CN" altLang="en-US" sz="1600"/>
              <a:t>），它指出在任何闭合回路中，沿着回路方向的电压降之和等于电压升之和。电流精灵们沿着每个闭合回路飞行，记录下每个元件上的电压降，包括电阻、电源和电感等。通过这些信息，电流精灵们建立了一系列的线性方程组。每个方程代表了一个节点或回路的电流和电压关系。他们使用数学魔法，将这些方程联立起来，解出每个未知电流的值。经过一番计算，电流精灵们终于找到了问题所在。原来，城堡中有一条支路的电阻突然增大，导致电流无法顺畅通过，影响了整个电路的平衡。精灵们迅速修复了这条支路，恢复了电阻的正常值。</a:t>
            </a:r>
            <a:endParaRPr lang="zh-CN" altLang="en-US" sz="1600"/>
          </a:p>
          <a:p>
            <a:r>
              <a:rPr lang="en-US" altLang="zh-CN" sz="1600"/>
              <a:t>       </a:t>
            </a:r>
            <a:r>
              <a:rPr lang="zh-CN" altLang="en-US" sz="1600"/>
              <a:t>随着问题的解决，城堡中的照明系统恢复了正常，灯泡再次明亮地照亮了整个王国。国王对电流精灵们的智慧和努力表示了深深的感谢。从此，支路电流法在电气王国中被传为佳话，成为了电流精灵们解决电路问题的不二法宝。</a:t>
            </a:r>
            <a:endParaRPr lang="zh-CN" altLang="en-US" sz="1600"/>
          </a:p>
        </p:txBody>
      </p:sp>
      <p:sp>
        <p:nvSpPr>
          <p:cNvPr id="8" name="文本框 7"/>
          <p:cNvSpPr txBox="1"/>
          <p:nvPr/>
        </p:nvSpPr>
        <p:spPr>
          <a:xfrm>
            <a:off x="111125" y="842010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89122" y="1434222"/>
            <a:ext cx="9638489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、导入：思考如何求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(a)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图中分支电流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及总</a:t>
            </a:r>
            <a:endParaRPr lang="en-US" altLang="zh-CN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2" name="图片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597" y="2178997"/>
            <a:ext cx="2898432" cy="237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右箭头 22"/>
          <p:cNvSpPr/>
          <p:nvPr>
            <p:custDataLst>
              <p:tags r:id="rId3"/>
            </p:custDataLst>
          </p:nvPr>
        </p:nvSpPr>
        <p:spPr>
          <a:xfrm>
            <a:off x="4003675" y="3448050"/>
            <a:ext cx="990600" cy="230188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4" name="图片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788" y="2178997"/>
            <a:ext cx="2891650" cy="189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右箭头 24"/>
          <p:cNvSpPr/>
          <p:nvPr>
            <p:custDataLst>
              <p:tags r:id="rId5"/>
            </p:custDataLst>
          </p:nvPr>
        </p:nvSpPr>
        <p:spPr>
          <a:xfrm>
            <a:off x="2405063" y="5087938"/>
            <a:ext cx="992187" cy="230187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6" name="图片 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63" y="4214813"/>
            <a:ext cx="275748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6" name="文本框 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966788" y="1310512"/>
            <a:ext cx="7487920" cy="737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思考如何求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(b)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图中分支电流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0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0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及总电流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0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967358"/>
            <a:ext cx="2789238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19"/>
          <p:cNvSpPr/>
          <p:nvPr>
            <p:custDataLst>
              <p:tags r:id="rId4"/>
            </p:custDataLst>
          </p:nvPr>
        </p:nvSpPr>
        <p:spPr>
          <a:xfrm>
            <a:off x="1011778" y="4216808"/>
            <a:ext cx="7547966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(b)</a:t>
            </a: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图无法由电阻的串、并联进行简化，再通过欧</a:t>
            </a:r>
            <a:endParaRPr lang="en-US" altLang="zh-CN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姆定律求解。</a:t>
            </a:r>
            <a:endParaRPr lang="zh-CN" altLang="en-US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93775" y="5567363"/>
            <a:ext cx="384810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那么，如何求取各电流呢？</a:t>
            </a:r>
            <a:endParaRPr lang="zh-CN" altLang="en-US" sz="239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3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79215" y="3761740"/>
            <a:ext cx="344805" cy="37528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chemeClr val="tx1"/>
              </a:buClr>
            </a:pPr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endParaRPr kumimoji="1" lang="en-US" altLang="zh-CN" sz="2640" i="1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Rectangle 3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79215" y="1614805"/>
            <a:ext cx="327660" cy="37528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chemeClr val="tx1"/>
              </a:buClr>
            </a:pPr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kumimoji="1" lang="en-US" altLang="zh-CN" sz="2640" i="1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" name="Rectangle 3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747385" y="2189480"/>
            <a:ext cx="420370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kumimoji="1" lang="en-US" altLang="zh-CN" sz="264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3" name="Text Box 3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79395" y="2198370"/>
            <a:ext cx="178435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kumimoji="1" lang="zh-CN" altLang="zh-CN" sz="2640" b="0">
              <a:solidFill>
                <a:schemeClr val="dk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Oval 3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018665" y="2654935"/>
            <a:ext cx="474345" cy="448945"/>
          </a:xfrm>
          <a:prstGeom prst="ellipse">
            <a:avLst/>
          </a:prstGeom>
          <a:noFill/>
          <a:ln w="38100">
            <a:solidFill>
              <a:schemeClr val="dk2"/>
            </a:solidFill>
            <a:round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" name="Oval 3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578475" y="2613025"/>
            <a:ext cx="474345" cy="447675"/>
          </a:xfrm>
          <a:prstGeom prst="ellipse">
            <a:avLst/>
          </a:prstGeom>
          <a:noFill/>
          <a:ln w="38100">
            <a:solidFill>
              <a:schemeClr val="dk2"/>
            </a:solidFill>
            <a:round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6" name="Line 38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 flipV="1">
            <a:off x="3376295" y="2045970"/>
            <a:ext cx="1293495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7" name="Line 39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5819140" y="2045970"/>
            <a:ext cx="0" cy="165290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8" name="Line 40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V="1">
            <a:off x="2226945" y="3698875"/>
            <a:ext cx="3592195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9" name="Line 41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272030" y="2051685"/>
            <a:ext cx="1270" cy="12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0" name="Line 42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2226945" y="2027555"/>
            <a:ext cx="0" cy="168910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" name="Rectangle 4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735705" y="2538095"/>
            <a:ext cx="369570" cy="37274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2" name="Rectangle 4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758180" y="2980055"/>
            <a:ext cx="344170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endParaRPr kumimoji="1" lang="en-US" altLang="zh-CN" sz="264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3" name="Rectangle 4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106795" y="2623820"/>
            <a:ext cx="39941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E</a:t>
            </a:r>
            <a:r>
              <a:rPr kumimoji="1" lang="en-US" altLang="zh-CN" sz="2640" baseline="-2500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kumimoji="1" lang="en-US" altLang="zh-CN" sz="2640" baseline="-2500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4" name="Rectangle 4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569460" y="2162810"/>
            <a:ext cx="63309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2640" baseline="-2500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kumimoji="1" lang="en-US" altLang="zh-CN" sz="2640" b="0" baseline="-2500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5" name="Rectangle 4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867535" y="2259965"/>
            <a:ext cx="344170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kumimoji="1" lang="en-US" altLang="zh-CN" sz="264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" name="Rectangle 48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864995" y="2538095"/>
            <a:ext cx="340995" cy="37274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" name="Rectangle 49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879918" y="2980055"/>
            <a:ext cx="243840" cy="4057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-</a:t>
            </a:r>
            <a:endParaRPr kumimoji="1" lang="en-US" altLang="zh-CN" sz="264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8" name="Rectangle 50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 rot="5400000">
            <a:off x="4774565" y="1833245"/>
            <a:ext cx="210820" cy="447675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9" name="Rectangle 5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 rot="5400000">
            <a:off x="3021965" y="1834515"/>
            <a:ext cx="209550" cy="444500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0" name="Rectangle 52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4191318" y="2654935"/>
            <a:ext cx="325120" cy="4057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 dirty="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2640" baseline="-25000" dirty="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kumimoji="1" lang="en-US" altLang="zh-CN" sz="2640" b="0" baseline="-25000" dirty="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" name="Rectangle 53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2766060" y="2198370"/>
            <a:ext cx="77660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2640" baseline="-2500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kumimoji="1" lang="en-US" altLang="zh-CN" sz="2640" b="0" baseline="-2500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2" name="Line 54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 flipH="1">
            <a:off x="4039870" y="2051685"/>
            <a:ext cx="0" cy="57340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3" name="Rectangle 55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933190" y="2613025"/>
            <a:ext cx="210820" cy="447675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" name="Rectangle 56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580515" y="2654935"/>
            <a:ext cx="39941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E</a:t>
            </a:r>
            <a:r>
              <a:rPr kumimoji="1" lang="en-US" altLang="zh-CN" sz="2640" baseline="-2500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kumimoji="1" lang="en-US" altLang="zh-CN" sz="2640" baseline="-2500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Line 57"/>
          <p:cNvSpPr>
            <a:spLocks noChangeShapeType="1"/>
          </p:cNvSpPr>
          <p:nvPr>
            <p:custDataLst>
              <p:tags r:id="rId27"/>
            </p:custDataLst>
          </p:nvPr>
        </p:nvSpPr>
        <p:spPr bwMode="auto">
          <a:xfrm>
            <a:off x="4039870" y="3050540"/>
            <a:ext cx="0" cy="648335"/>
          </a:xfrm>
          <a:prstGeom prst="line">
            <a:avLst/>
          </a:prstGeom>
          <a:noFill/>
          <a:ln w="38100">
            <a:solidFill>
              <a:schemeClr val="dk2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6" name="Line 58"/>
          <p:cNvSpPr>
            <a:spLocks noChangeShapeType="1"/>
          </p:cNvSpPr>
          <p:nvPr>
            <p:custDataLst>
              <p:tags r:id="rId28"/>
            </p:custDataLst>
          </p:nvPr>
        </p:nvSpPr>
        <p:spPr bwMode="auto">
          <a:xfrm>
            <a:off x="5100955" y="2045970"/>
            <a:ext cx="713740" cy="0"/>
          </a:xfrm>
          <a:prstGeom prst="line">
            <a:avLst/>
          </a:prstGeom>
          <a:noFill/>
          <a:ln w="38100">
            <a:solidFill>
              <a:schemeClr val="dk2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" name="Line 59"/>
          <p:cNvSpPr>
            <a:spLocks noChangeShapeType="1"/>
          </p:cNvSpPr>
          <p:nvPr>
            <p:custDataLst>
              <p:tags r:id="rId29"/>
            </p:custDataLst>
          </p:nvPr>
        </p:nvSpPr>
        <p:spPr bwMode="auto">
          <a:xfrm>
            <a:off x="2226945" y="2045970"/>
            <a:ext cx="679450" cy="0"/>
          </a:xfrm>
          <a:prstGeom prst="line">
            <a:avLst/>
          </a:prstGeom>
          <a:noFill/>
          <a:ln w="38100">
            <a:solidFill>
              <a:schemeClr val="dk2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9" name="Line 27"/>
          <p:cNvSpPr>
            <a:spLocks noChangeShapeType="1"/>
          </p:cNvSpPr>
          <p:nvPr>
            <p:custDataLst>
              <p:tags r:id="rId30"/>
            </p:custDataLst>
          </p:nvPr>
        </p:nvSpPr>
        <p:spPr bwMode="auto">
          <a:xfrm flipH="1" flipV="1">
            <a:off x="2552700" y="2300605"/>
            <a:ext cx="301815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0" name="Line 28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>
            <a:off x="5570855" y="2300605"/>
            <a:ext cx="0" cy="12763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" name="Line 29"/>
          <p:cNvSpPr>
            <a:spLocks noChangeShapeType="1"/>
          </p:cNvSpPr>
          <p:nvPr>
            <p:custDataLst>
              <p:tags r:id="rId32"/>
            </p:custDataLst>
          </p:nvPr>
        </p:nvSpPr>
        <p:spPr bwMode="auto">
          <a:xfrm>
            <a:off x="2552700" y="2300605"/>
            <a:ext cx="0" cy="65913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" name="Text Box 30"/>
          <p:cNvSpPr txBox="1"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5131118" y="2224405"/>
            <a:ext cx="366395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Monotype Sorts" pitchFamily="2" charset="2"/>
              </a:rPr>
              <a:t>3</a:t>
            </a:r>
            <a:endParaRPr kumimoji="1" lang="en-US" altLang="zh-CN" sz="264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Monotype Sorts" pitchFamily="2" charset="2"/>
            </a:endParaRPr>
          </a:p>
        </p:txBody>
      </p:sp>
      <p:sp>
        <p:nvSpPr>
          <p:cNvPr id="84" name="Rectangle 8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2843530" y="1421130"/>
            <a:ext cx="57467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kumimoji="1" lang="en-US" altLang="zh-CN" sz="2640" baseline="-2500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kumimoji="1" lang="en-US" altLang="zh-CN" sz="2640" baseline="-2500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" name="Line 9"/>
          <p:cNvSpPr>
            <a:spLocks noChangeShapeType="1"/>
          </p:cNvSpPr>
          <p:nvPr>
            <p:custDataLst>
              <p:tags r:id="rId35"/>
            </p:custDataLst>
          </p:nvPr>
        </p:nvSpPr>
        <p:spPr bwMode="auto">
          <a:xfrm>
            <a:off x="2871470" y="1889125"/>
            <a:ext cx="4699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7" name="Rectangle 11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4679950" y="1421130"/>
            <a:ext cx="520700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kumimoji="1" lang="en-US" altLang="zh-CN" sz="2640" baseline="-2500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kumimoji="1" lang="en-US" altLang="zh-CN" sz="2640" baseline="-2500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" name="Line 12"/>
          <p:cNvSpPr>
            <a:spLocks noChangeShapeType="1"/>
          </p:cNvSpPr>
          <p:nvPr>
            <p:custDataLst>
              <p:tags r:id="rId37"/>
            </p:custDataLst>
          </p:nvPr>
        </p:nvSpPr>
        <p:spPr bwMode="auto">
          <a:xfrm flipH="1">
            <a:off x="4625975" y="1889125"/>
            <a:ext cx="47434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0" name="Line 64"/>
          <p:cNvSpPr>
            <a:spLocks noChangeShapeType="1"/>
          </p:cNvSpPr>
          <p:nvPr>
            <p:custDataLst>
              <p:tags r:id="rId38"/>
            </p:custDataLst>
          </p:nvPr>
        </p:nvSpPr>
        <p:spPr bwMode="auto">
          <a:xfrm flipH="1" flipV="1">
            <a:off x="2711450" y="2701925"/>
            <a:ext cx="72263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1" name="Line 65"/>
          <p:cNvSpPr>
            <a:spLocks noChangeShapeType="1"/>
          </p:cNvSpPr>
          <p:nvPr>
            <p:custDataLst>
              <p:tags r:id="rId39"/>
            </p:custDataLst>
          </p:nvPr>
        </p:nvSpPr>
        <p:spPr bwMode="auto">
          <a:xfrm>
            <a:off x="3434080" y="2701925"/>
            <a:ext cx="0" cy="771525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" name="Line 66"/>
          <p:cNvSpPr>
            <a:spLocks noChangeShapeType="1"/>
          </p:cNvSpPr>
          <p:nvPr>
            <p:custDataLst>
              <p:tags r:id="rId40"/>
            </p:custDataLst>
          </p:nvPr>
        </p:nvSpPr>
        <p:spPr bwMode="auto">
          <a:xfrm>
            <a:off x="2711450" y="2701925"/>
            <a:ext cx="0" cy="398145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3" name="Text Box 67"/>
          <p:cNvSpPr txBox="1">
            <a:spLocks noChangeArrowheads="1"/>
          </p:cNvSpPr>
          <p:nvPr/>
        </p:nvSpPr>
        <p:spPr bwMode="auto">
          <a:xfrm>
            <a:off x="2907030" y="2830830"/>
            <a:ext cx="366395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Monotype Sorts" pitchFamily="2" charset="2"/>
              </a:rPr>
              <a:t>1</a:t>
            </a:r>
            <a:endParaRPr kumimoji="1" lang="en-US" altLang="zh-CN" sz="264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Monotype Sorts" pitchFamily="2" charset="2"/>
            </a:endParaRPr>
          </a:p>
        </p:txBody>
      </p:sp>
      <p:sp>
        <p:nvSpPr>
          <p:cNvPr id="95" name="Rectangle 14"/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3343275" y="2608580"/>
            <a:ext cx="476250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kumimoji="1" lang="en-US" altLang="zh-CN" sz="2640" baseline="-2500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kumimoji="1" lang="en-US" altLang="zh-CN" sz="2640" baseline="-2500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6" name="Line 15"/>
          <p:cNvSpPr>
            <a:spLocks noChangeShapeType="1"/>
          </p:cNvSpPr>
          <p:nvPr>
            <p:custDataLst>
              <p:tags r:id="rId42"/>
            </p:custDataLst>
          </p:nvPr>
        </p:nvSpPr>
        <p:spPr bwMode="auto">
          <a:xfrm>
            <a:off x="3824605" y="2609850"/>
            <a:ext cx="0" cy="51625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8" name="Line 69"/>
          <p:cNvSpPr>
            <a:spLocks noChangeShapeType="1"/>
          </p:cNvSpPr>
          <p:nvPr>
            <p:custDataLst>
              <p:tags r:id="rId43"/>
            </p:custDataLst>
          </p:nvPr>
        </p:nvSpPr>
        <p:spPr bwMode="auto">
          <a:xfrm flipH="1" flipV="1">
            <a:off x="4635500" y="2643505"/>
            <a:ext cx="72390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9" name="Line 70"/>
          <p:cNvSpPr>
            <a:spLocks noChangeShapeType="1"/>
          </p:cNvSpPr>
          <p:nvPr>
            <p:custDataLst>
              <p:tags r:id="rId44"/>
            </p:custDataLst>
          </p:nvPr>
        </p:nvSpPr>
        <p:spPr bwMode="auto">
          <a:xfrm>
            <a:off x="5359400" y="2643505"/>
            <a:ext cx="0" cy="772795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Line 71"/>
          <p:cNvSpPr>
            <a:spLocks noChangeShapeType="1"/>
          </p:cNvSpPr>
          <p:nvPr>
            <p:custDataLst>
              <p:tags r:id="rId45"/>
            </p:custDataLst>
          </p:nvPr>
        </p:nvSpPr>
        <p:spPr bwMode="auto">
          <a:xfrm>
            <a:off x="4635500" y="2643505"/>
            <a:ext cx="0" cy="398145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1" name="Text Box 72"/>
          <p:cNvSpPr txBox="1">
            <a:spLocks noChangeArrowheads="1"/>
          </p:cNvSpPr>
          <p:nvPr/>
        </p:nvSpPr>
        <p:spPr bwMode="auto">
          <a:xfrm>
            <a:off x="4830445" y="2773680"/>
            <a:ext cx="366395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Monotype Sorts" pitchFamily="2" charset="2"/>
              </a:rPr>
              <a:t>2</a:t>
            </a:r>
            <a:endParaRPr kumimoji="1" lang="en-US" altLang="zh-CN" sz="264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Monotype Sorts" pitchFamily="2" charset="2"/>
            </a:endParaRPr>
          </a:p>
        </p:txBody>
      </p:sp>
      <p:sp>
        <p:nvSpPr>
          <p:cNvPr id="102" name="Rectangle 3"/>
          <p:cNvSpPr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1084263" y="4143375"/>
            <a:ext cx="7258050" cy="232600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10000"/>
              </a:spcBef>
              <a:buClr>
                <a:schemeClr val="tx1"/>
              </a:buClr>
            </a:pPr>
            <a:r>
              <a:rPr kumimoji="1"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支路：电路中的每一个分支。</a:t>
            </a:r>
            <a:endParaRPr kumimoji="1"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spcBef>
                <a:spcPct val="10000"/>
              </a:spcBef>
              <a:buClr>
                <a:schemeClr val="tx1"/>
              </a:buClr>
            </a:pPr>
            <a:r>
              <a:rPr kumimoji="1"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一条支路流过一个电流，称为支路电流。</a:t>
            </a:r>
            <a:endParaRPr kumimoji="1"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10000"/>
              </a:spcBef>
              <a:buClr>
                <a:schemeClr val="tx1"/>
              </a:buClr>
            </a:pPr>
            <a:r>
              <a:rPr kumimoji="1" lang="zh-CN" altLang="en-US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节点：</a:t>
            </a:r>
            <a:r>
              <a:rPr kumimoji="1"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三条或三条以上支路的联接点。</a:t>
            </a:r>
            <a:endParaRPr kumimoji="1"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10000"/>
              </a:spcBef>
              <a:buClr>
                <a:schemeClr val="tx1"/>
              </a:buClr>
            </a:pPr>
            <a:r>
              <a:rPr kumimoji="1" lang="zh-CN" altLang="en-US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回路：</a:t>
            </a:r>
            <a:r>
              <a:rPr kumimoji="1"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由支路组成的闭合路径。</a:t>
            </a:r>
            <a:endParaRPr kumimoji="1" lang="zh-CN" altLang="en-US" sz="280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10000"/>
              </a:spcBef>
              <a:buClr>
                <a:schemeClr val="tx1"/>
              </a:buClr>
            </a:pPr>
            <a:r>
              <a:rPr kumimoji="1" lang="zh-CN" altLang="en-US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网孔：</a:t>
            </a:r>
            <a:r>
              <a:rPr kumimoji="1"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内部不含支路的回路。</a:t>
            </a:r>
            <a:endParaRPr kumimoji="1"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3" name="Oval 61"/>
          <p:cNvSpPr>
            <a:spLocks noChangeAspect="1" noChangeArrowheads="1"/>
          </p:cNvSpPr>
          <p:nvPr>
            <p:custDataLst>
              <p:tags r:id="rId47"/>
            </p:custDataLst>
          </p:nvPr>
        </p:nvSpPr>
        <p:spPr bwMode="auto">
          <a:xfrm>
            <a:off x="3958246" y="2001838"/>
            <a:ext cx="85725" cy="84137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/>
            </a:solidFill>
            <a:round/>
          </a:ln>
          <a:effectLst/>
        </p:spPr>
        <p:txBody>
          <a:bodyPr wrap="none" anchor="ctr"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5" name="Oval 62"/>
          <p:cNvSpPr>
            <a:spLocks noChangeAspect="1" noChangeArrowheads="1"/>
          </p:cNvSpPr>
          <p:nvPr>
            <p:custDataLst>
              <p:tags r:id="rId48"/>
            </p:custDataLst>
          </p:nvPr>
        </p:nvSpPr>
        <p:spPr bwMode="auto">
          <a:xfrm>
            <a:off x="4043363" y="3652838"/>
            <a:ext cx="85725" cy="84137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/>
            </a:solidFill>
            <a:round/>
          </a:ln>
          <a:effectLst/>
        </p:spPr>
        <p:txBody>
          <a:bodyPr wrap="none" anchor="ctr"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utoUpdateAnimBg="0"/>
      <p:bldP spid="103" grpId="0" bldLvl="0" animBg="1"/>
      <p:bldP spid="10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5451" y="1456080"/>
            <a:ext cx="842449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复杂电路：不能由串、并联电路进行求解、分析的电路。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425451" y="2476247"/>
            <a:ext cx="8424490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复杂电路的四个基本概念：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(1)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支路：一个或几个元件串联而成的无分支电路。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(2)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节点：三个或三个以上支路的公共连接点。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(3)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回路：电路中任意一个闭合路径。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(4)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网孔：内部不含有支路的回路。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613721" y="1584325"/>
            <a:ext cx="58826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求下图的节点、支路、回路及网孔。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9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1" y="2107545"/>
            <a:ext cx="3044825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>
            <p:custDataLst>
              <p:tags r:id="rId4"/>
            </p:custDataLst>
          </p:nvPr>
        </p:nvSpPr>
        <p:spPr>
          <a:xfrm>
            <a:off x="4381468" y="2310479"/>
            <a:ext cx="2256790" cy="1383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回路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altLang="zh-CN" sz="2800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abcda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回路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altLang="zh-CN" sz="2800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abca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回路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altLang="zh-CN" sz="2800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acda</a:t>
            </a:r>
            <a:endParaRPr lang="en-US" altLang="zh-CN" sz="2800" b="1" dirty="0" err="1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>
            <p:custDataLst>
              <p:tags r:id="rId5"/>
            </p:custDataLst>
          </p:nvPr>
        </p:nvSpPr>
        <p:spPr>
          <a:xfrm>
            <a:off x="5207000" y="4229100"/>
            <a:ext cx="2256790" cy="953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网孔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altLang="zh-CN" sz="2800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adcda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网孔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altLang="zh-CN" sz="2800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abca</a:t>
            </a:r>
            <a:endParaRPr lang="en-US" altLang="zh-CN" sz="2800" b="1" dirty="0" err="1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1037283" y="4693458"/>
            <a:ext cx="3397250" cy="1383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支路</a:t>
            </a: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a-R1-U1-d-c</a:t>
            </a:r>
            <a:endParaRPr lang="en-US" altLang="zh-CN" sz="28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支路</a:t>
            </a: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a-R2-U2-b-c</a:t>
            </a:r>
            <a:endParaRPr lang="zh-CN" altLang="en-US" sz="2800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支路</a:t>
            </a: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a-R</a:t>
            </a:r>
            <a:r>
              <a:rPr lang="en-US" altLang="zh-CN" sz="20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3-</a:t>
            </a: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endParaRPr lang="en-US" altLang="zh-CN" sz="28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61975" y="1458278"/>
            <a:ext cx="8156575" cy="1383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：下图中有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__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条支路，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___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个节点，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___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个回路，</a:t>
            </a:r>
            <a:endParaRPr lang="en-US" altLang="zh-CN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___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个网孔。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文本框 23"/>
          <p:cNvSpPr txBox="1"/>
          <p:nvPr/>
        </p:nvSpPr>
        <p:spPr>
          <a:xfrm>
            <a:off x="2969185" y="1539082"/>
            <a:ext cx="396240" cy="565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308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en-US" altLang="zh-CN" sz="308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文本框 104"/>
          <p:cNvSpPr txBox="1"/>
          <p:nvPr/>
        </p:nvSpPr>
        <p:spPr>
          <a:xfrm>
            <a:off x="4839297" y="1536235"/>
            <a:ext cx="396240" cy="565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308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en-US" altLang="zh-CN" sz="308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文本框 126"/>
          <p:cNvSpPr txBox="1"/>
          <p:nvPr/>
        </p:nvSpPr>
        <p:spPr>
          <a:xfrm>
            <a:off x="6810635" y="1536235"/>
            <a:ext cx="396240" cy="565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308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en-US" altLang="zh-CN" sz="308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127"/>
          <p:cNvSpPr txBox="1"/>
          <p:nvPr/>
        </p:nvSpPr>
        <p:spPr>
          <a:xfrm>
            <a:off x="739589" y="2182581"/>
            <a:ext cx="396240" cy="565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308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en-US" altLang="zh-CN" sz="308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3" name="图片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355" y="3032760"/>
            <a:ext cx="4532630" cy="2560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支路电流法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4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LINE_FORE_SCHEMECOLOR_INDEX_BRIGHTNESS" val="0"/>
  <p:tag name="KSO_WM_UNIT_LINE_FORE_SCHEMECOLOR_INDEX" val="8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35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LINE_FORE_SCHEMECOLOR_INDEX_BRIGHTNESS" val="0"/>
  <p:tag name="KSO_WM_UNIT_LINE_FORE_SCHEMECOLOR_INDEX" val="8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44.xml><?xml version="1.0" encoding="utf-8"?>
<p:tagLst xmlns:p="http://schemas.openxmlformats.org/presentationml/2006/main"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5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6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65.xml><?xml version="1.0" encoding="utf-8"?>
<p:tagLst xmlns:p="http://schemas.openxmlformats.org/presentationml/2006/main"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72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5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0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12.xml><?xml version="1.0" encoding="utf-8"?>
<p:tagLst xmlns:p="http://schemas.openxmlformats.org/presentationml/2006/main">
  <p:tag name="KSO_WM_DIAGRAM_VIRTUALLY_FRAME" val="{&quot;height&quot;:110.85,&quot;left&quot;:30,&quot;top&quot;:283.55,&quot;width&quot;:612.3}"/>
</p:tagLst>
</file>

<file path=ppt/tags/tag213.xml><?xml version="1.0" encoding="utf-8"?>
<p:tagLst xmlns:p="http://schemas.openxmlformats.org/presentationml/2006/main">
  <p:tag name="KSO_WM_DIAGRAM_VIRTUALLY_FRAME" val="{&quot;height&quot;:110.85,&quot;left&quot;:30,&quot;top&quot;:283.55,&quot;width&quot;:612.3}"/>
</p:tagLst>
</file>

<file path=ppt/tags/tag214.xml><?xml version="1.0" encoding="utf-8"?>
<p:tagLst xmlns:p="http://schemas.openxmlformats.org/presentationml/2006/main">
  <p:tag name="KSO_WM_DIAGRAM_VIRTUALLY_FRAME" val="{&quot;height&quot;:110.85,&quot;left&quot;:30,&quot;top&quot;:283.55,&quot;width&quot;:612.3}"/>
</p:tagLst>
</file>

<file path=ppt/tags/tag215.xml><?xml version="1.0" encoding="utf-8"?>
<p:tagLst xmlns:p="http://schemas.openxmlformats.org/presentationml/2006/main">
  <p:tag name="KSO_WM_DIAGRAM_VIRTUALLY_FRAME" val="{&quot;height&quot;:110.85,&quot;left&quot;:30,&quot;top&quot;:283.55,&quot;width&quot;:612.3}"/>
</p:tagLst>
</file>

<file path=ppt/tags/tag216.xml><?xml version="1.0" encoding="utf-8"?>
<p:tagLst xmlns:p="http://schemas.openxmlformats.org/presentationml/2006/main">
  <p:tag name="KSO_WM_DIAGRAM_VIRTUALLY_FRAME" val="{&quot;height&quot;:110.85,&quot;left&quot;:30,&quot;top&quot;:283.55,&quot;width&quot;:612.3}"/>
</p:tagLst>
</file>

<file path=ppt/tags/tag217.xml><?xml version="1.0" encoding="utf-8"?>
<p:tagLst xmlns:p="http://schemas.openxmlformats.org/presentationml/2006/main">
  <p:tag name="KSO_WM_DIAGRAM_VIRTUALLY_FRAME" val="{&quot;height&quot;:110.85,&quot;left&quot;:30,&quot;top&quot;:283.55,&quot;width&quot;:612.3}"/>
</p:tagLst>
</file>

<file path=ppt/tags/tag218.xml><?xml version="1.0" encoding="utf-8"?>
<p:tagLst xmlns:p="http://schemas.openxmlformats.org/presentationml/2006/main">
  <p:tag name="KSO_WM_DIAGRAM_VIRTUALLY_FRAME" val="{&quot;height&quot;:110.85,&quot;left&quot;:30,&quot;top&quot;:283.55,&quot;width&quot;:612.3}"/>
</p:tagLst>
</file>

<file path=ppt/tags/tag219.xml><?xml version="1.0" encoding="utf-8"?>
<p:tagLst xmlns:p="http://schemas.openxmlformats.org/presentationml/2006/main">
  <p:tag name="KSO_WM_DIAGRAM_VIRTUALLY_FRAME" val="{&quot;height&quot;:110.85,&quot;left&quot;:30,&quot;top&quot;:283.55,&quot;width&quot;:612.3}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DIAGRAM_VIRTUALLY_FRAME" val="{&quot;height&quot;:110.85,&quot;left&quot;:30,&quot;top&quot;:283.55,&quot;width&quot;:612.3}"/>
</p:tagLst>
</file>

<file path=ppt/tags/tag2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2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2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2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2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226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227.xml><?xml version="1.0" encoding="utf-8"?>
<p:tagLst xmlns:p="http://schemas.openxmlformats.org/presentationml/2006/main">
  <p:tag name="KSO_WPP_MARK_KEY" val="b047a6f6-948f-48f5-9a12-ee0d6eda6c5f"/>
  <p:tag name="COMMONDATA" val="eyJoZGlkIjoiODNhYjQxZGU2OWJiYTljMGVkNWMwMzJlN2JlNmY5ZDQifQ==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2588</Words>
  <Application>WPS 演示</Application>
  <PresentationFormat>全屏显示(4:3)</PresentationFormat>
  <Paragraphs>323</Paragraphs>
  <Slides>18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Times New Roman</vt:lpstr>
      <vt:lpstr>Monotype Sorts</vt:lpstr>
      <vt:lpstr>Wingdings</vt:lpstr>
      <vt:lpstr>Cambria Math</vt:lpstr>
      <vt:lpstr>Arial Unicode MS</vt:lpstr>
      <vt:lpstr>第一PPT模板网-WWW.1PPT.COM</vt:lpstr>
      <vt:lpstr>Office 主题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1245</cp:revision>
  <dcterms:created xsi:type="dcterms:W3CDTF">2015-12-14T01:43:00Z</dcterms:created>
  <dcterms:modified xsi:type="dcterms:W3CDTF">2025-09-03T05:55:43Z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3396C4E58AE24C8EBD940989C12EEE49_13</vt:lpwstr>
  </property>
  <property fmtid="{D5CDD505-2E9C-101B-9397-08002B2CF9AE}" pid="3" name="KSOProductBuildVer">
    <vt:lpwstr>2052-12.1.0.22529</vt:lpwstr>
  </property>
</Properties>
</file>